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74" r:id="rId3"/>
    <p:sldId id="276" r:id="rId4"/>
    <p:sldId id="277" r:id="rId5"/>
    <p:sldId id="287" r:id="rId6"/>
    <p:sldId id="278" r:id="rId7"/>
    <p:sldId id="279" r:id="rId8"/>
    <p:sldId id="286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  <p:cmAuthor id="2" name="Bogumiła Pieczychlebek" initials="BP" lastIdx="1" clrIdx="1">
    <p:extLst>
      <p:ext uri="{19B8F6BF-5375-455C-9EA6-DF929625EA0E}">
        <p15:presenceInfo xmlns:p15="http://schemas.microsoft.com/office/powerpoint/2012/main" userId="S::bogumila.pieczychlebek@pracownik.kpswjg.pl::b38d4245-e3eb-44b6-9fe5-d0b1a0046a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447" autoAdjust="0"/>
  </p:normalViewPr>
  <p:slideViewPr>
    <p:cSldViewPr showGuides="1">
      <p:cViewPr varScale="1">
        <p:scale>
          <a:sx n="53" d="100"/>
          <a:sy n="53" d="100"/>
        </p:scale>
        <p:origin x="1424" y="5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06.07.2025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2B4DB-5212-AD42-B2C1-BD19AC94D45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124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7" y="125054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06.07.2025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0" y="4500563"/>
            <a:ext cx="3959225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419" userDrawn="1">
          <p15:clr>
            <a:srgbClr val="FBAE40"/>
          </p15:clr>
        </p15:guide>
        <p15:guide id="24" pos="646" userDrawn="1">
          <p15:clr>
            <a:srgbClr val="FBAE40"/>
          </p15:clr>
        </p15:guide>
        <p15:guide id="25" pos="873" userDrawn="1">
          <p15:clr>
            <a:srgbClr val="FBAE40"/>
          </p15:clr>
        </p15:guide>
        <p15:guide id="26" pos="1100" userDrawn="1">
          <p15:clr>
            <a:srgbClr val="FBAE40"/>
          </p15:clr>
        </p15:guide>
        <p15:guide id="27" pos="1327" userDrawn="1">
          <p15:clr>
            <a:srgbClr val="FBAE40"/>
          </p15:clr>
        </p15:guide>
        <p15:guide id="28" pos="1553" userDrawn="1">
          <p15:clr>
            <a:srgbClr val="FBAE40"/>
          </p15:clr>
        </p15:guide>
        <p15:guide id="29" pos="1780" userDrawn="1">
          <p15:clr>
            <a:srgbClr val="FBAE40"/>
          </p15:clr>
        </p15:guide>
        <p15:guide id="30" pos="2007" userDrawn="1">
          <p15:clr>
            <a:srgbClr val="FBAE40"/>
          </p15:clr>
        </p15:guide>
        <p15:guide id="31" pos="2234" userDrawn="1">
          <p15:clr>
            <a:srgbClr val="FBAE40"/>
          </p15:clr>
        </p15:guide>
        <p15:guide id="32" pos="2460" userDrawn="1">
          <p15:clr>
            <a:srgbClr val="FBAE40"/>
          </p15:clr>
        </p15:guide>
        <p15:guide id="33" pos="2687" userDrawn="1">
          <p15:clr>
            <a:srgbClr val="FBAE40"/>
          </p15:clr>
        </p15:guide>
        <p15:guide id="34" pos="2914" userDrawn="1">
          <p15:clr>
            <a:srgbClr val="FBAE40"/>
          </p15:clr>
        </p15:guide>
        <p15:guide id="35" pos="3141" userDrawn="1">
          <p15:clr>
            <a:srgbClr val="FBAE40"/>
          </p15:clr>
        </p15:guide>
        <p15:guide id="36" pos="3368" userDrawn="1">
          <p15:clr>
            <a:srgbClr val="FBAE40"/>
          </p15:clr>
        </p15:guide>
        <p15:guide id="37" pos="3594" userDrawn="1">
          <p15:clr>
            <a:srgbClr val="FBAE40"/>
          </p15:clr>
        </p15:guide>
        <p15:guide id="38" pos="3821" userDrawn="1">
          <p15:clr>
            <a:srgbClr val="FBAE40"/>
          </p15:clr>
        </p15:guide>
        <p15:guide id="39" pos="4048" userDrawn="1">
          <p15:clr>
            <a:srgbClr val="FBAE40"/>
          </p15:clr>
        </p15:guide>
        <p15:guide id="40" pos="4275" userDrawn="1">
          <p15:clr>
            <a:srgbClr val="FBAE40"/>
          </p15:clr>
        </p15:guide>
        <p15:guide id="41" pos="4501" userDrawn="1">
          <p15:clr>
            <a:srgbClr val="FBAE40"/>
          </p15:clr>
        </p15:guide>
        <p15:guide id="42" pos="4728" userDrawn="1">
          <p15:clr>
            <a:srgbClr val="FBAE40"/>
          </p15:clr>
        </p15:guide>
        <p15:guide id="43" pos="4955" userDrawn="1">
          <p15:clr>
            <a:srgbClr val="FBAE40"/>
          </p15:clr>
        </p15:guide>
        <p15:guide id="44" pos="5182" userDrawn="1">
          <p15:clr>
            <a:srgbClr val="FBAE40"/>
          </p15:clr>
        </p15:guide>
        <p15:guide id="45" pos="5408" userDrawn="1">
          <p15:clr>
            <a:srgbClr val="FBAE40"/>
          </p15:clr>
        </p15:guide>
        <p15:guide id="46" pos="5635" userDrawn="1">
          <p15:clr>
            <a:srgbClr val="FBAE40"/>
          </p15:clr>
        </p15:guide>
        <p15:guide id="47" pos="5862" userDrawn="1">
          <p15:clr>
            <a:srgbClr val="FBAE40"/>
          </p15:clr>
        </p15:guide>
        <p15:guide id="48" pos="6089" userDrawn="1">
          <p15:clr>
            <a:srgbClr val="FBAE40"/>
          </p15:clr>
        </p15:guide>
        <p15:guide id="49" pos="6316" userDrawn="1">
          <p15:clr>
            <a:srgbClr val="FBAE40"/>
          </p15:clr>
        </p15:guide>
        <p15:guide id="50" pos="654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907" y="1979837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3" userDrawn="1">
          <p15:clr>
            <a:srgbClr val="F26B43"/>
          </p15:clr>
        </p15:guide>
        <p15:guide id="2" pos="419" userDrawn="1">
          <p15:clr>
            <a:srgbClr val="F26B43"/>
          </p15:clr>
        </p15:guide>
        <p15:guide id="3" pos="646" userDrawn="1">
          <p15:clr>
            <a:srgbClr val="F26B43"/>
          </p15:clr>
        </p15:guide>
        <p15:guide id="4" pos="873" userDrawn="1">
          <p15:clr>
            <a:srgbClr val="F26B43"/>
          </p15:clr>
        </p15:guide>
        <p15:guide id="5" pos="1100" userDrawn="1">
          <p15:clr>
            <a:srgbClr val="F26B43"/>
          </p15:clr>
        </p15:guide>
        <p15:guide id="6" pos="1327" userDrawn="1">
          <p15:clr>
            <a:srgbClr val="F26B43"/>
          </p15:clr>
        </p15:guide>
        <p15:guide id="7" pos="1553" userDrawn="1">
          <p15:clr>
            <a:srgbClr val="F26B43"/>
          </p15:clr>
        </p15:guide>
        <p15:guide id="8" pos="1780" userDrawn="1">
          <p15:clr>
            <a:srgbClr val="F26B43"/>
          </p15:clr>
        </p15:guide>
        <p15:guide id="9" pos="2007" userDrawn="1">
          <p15:clr>
            <a:srgbClr val="F26B43"/>
          </p15:clr>
        </p15:guide>
        <p15:guide id="10" pos="2234" userDrawn="1">
          <p15:clr>
            <a:srgbClr val="F26B43"/>
          </p15:clr>
        </p15:guide>
        <p15:guide id="11" pos="2460" userDrawn="1">
          <p15:clr>
            <a:srgbClr val="F26B43"/>
          </p15:clr>
        </p15:guide>
        <p15:guide id="12" pos="2687" userDrawn="1">
          <p15:clr>
            <a:srgbClr val="F26B43"/>
          </p15:clr>
        </p15:guide>
        <p15:guide id="13" pos="2914" userDrawn="1">
          <p15:clr>
            <a:srgbClr val="F26B43"/>
          </p15:clr>
        </p15:guide>
        <p15:guide id="14" pos="3141" userDrawn="1">
          <p15:clr>
            <a:srgbClr val="F26B43"/>
          </p15:clr>
        </p15:guide>
        <p15:guide id="15" pos="3368" userDrawn="1">
          <p15:clr>
            <a:srgbClr val="F26B43"/>
          </p15:clr>
        </p15:guide>
        <p15:guide id="16" pos="3594" userDrawn="1">
          <p15:clr>
            <a:srgbClr val="F26B43"/>
          </p15:clr>
        </p15:guide>
        <p15:guide id="17" pos="3821" userDrawn="1">
          <p15:clr>
            <a:srgbClr val="F26B43"/>
          </p15:clr>
        </p15:guide>
        <p15:guide id="18" pos="4048" userDrawn="1">
          <p15:clr>
            <a:srgbClr val="F26B43"/>
          </p15:clr>
        </p15:guide>
        <p15:guide id="19" pos="4275" userDrawn="1">
          <p15:clr>
            <a:srgbClr val="F26B43"/>
          </p15:clr>
        </p15:guide>
        <p15:guide id="20" pos="4501" userDrawn="1">
          <p15:clr>
            <a:srgbClr val="F26B43"/>
          </p15:clr>
        </p15:guide>
        <p15:guide id="21" pos="4728" userDrawn="1">
          <p15:clr>
            <a:srgbClr val="F26B43"/>
          </p15:clr>
        </p15:guide>
        <p15:guide id="22" pos="4955" userDrawn="1">
          <p15:clr>
            <a:srgbClr val="F26B43"/>
          </p15:clr>
        </p15:guide>
        <p15:guide id="23" pos="5182" userDrawn="1">
          <p15:clr>
            <a:srgbClr val="F26B43"/>
          </p15:clr>
        </p15:guide>
        <p15:guide id="24" pos="5408" userDrawn="1">
          <p15:clr>
            <a:srgbClr val="F26B43"/>
          </p15:clr>
        </p15:guide>
        <p15:guide id="25" pos="5635" userDrawn="1">
          <p15:clr>
            <a:srgbClr val="F26B43"/>
          </p15:clr>
        </p15:guide>
        <p15:guide id="26" pos="5862" userDrawn="1">
          <p15:clr>
            <a:srgbClr val="F26B43"/>
          </p15:clr>
        </p15:guide>
        <p15:guide id="27" pos="6089" userDrawn="1">
          <p15:clr>
            <a:srgbClr val="F26B43"/>
          </p15:clr>
        </p15:guide>
        <p15:guide id="28" pos="6316" userDrawn="1">
          <p15:clr>
            <a:srgbClr val="F26B43"/>
          </p15:clr>
        </p15:guide>
        <p15:guide id="29" pos="6542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726208F-D6F7-1381-5132-3B60A6BF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71772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sz="1800" noProof="0" dirty="0"/>
              <a:t>Tytuł prezentacji:</a:t>
            </a:r>
            <a:br>
              <a:rPr lang="pl-PL" sz="1800" noProof="0" dirty="0"/>
            </a:br>
            <a:r>
              <a:rPr lang="pl-PL" sz="1800" noProof="0" dirty="0"/>
              <a:t>Zrównoważony rozwój, CSR, ESG i </a:t>
            </a:r>
            <a:r>
              <a:rPr lang="pl-PL" sz="1800" noProof="0" dirty="0" err="1"/>
              <a:t>Triple</a:t>
            </a:r>
            <a:r>
              <a:rPr lang="pl-PL" sz="1800" noProof="0" dirty="0"/>
              <a:t> </a:t>
            </a:r>
            <a:r>
              <a:rPr lang="pl-PL" sz="1800" noProof="0" dirty="0" err="1"/>
              <a:t>Bottom</a:t>
            </a:r>
            <a:r>
              <a:rPr lang="pl-PL" sz="1800" noProof="0" dirty="0"/>
              <a:t> Line – </a:t>
            </a:r>
            <a:r>
              <a:rPr lang="pl-PL" sz="1800" dirty="0"/>
              <a:t>w</a:t>
            </a:r>
            <a:r>
              <a:rPr lang="pl-PL" sz="1800" noProof="0" dirty="0"/>
              <a:t>prowadzenie do kluczowych koncepcji odpowiedzialnego zarządzania</a:t>
            </a:r>
            <a:br>
              <a:rPr lang="pl-PL" sz="1800" noProof="0" dirty="0"/>
            </a:br>
            <a:br>
              <a:rPr lang="pl-PL" sz="1800" noProof="0" dirty="0">
                <a:solidFill>
                  <a:schemeClr val="tx1"/>
                </a:solidFill>
              </a:rPr>
            </a:br>
            <a:r>
              <a:rPr lang="pl-PL" sz="1200" noProof="0" dirty="0"/>
              <a:t>Opracował: Przemysław Żukiewicz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0F4B11A1-2445-C731-5567-0EBA6FAF8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5810" y="4859957"/>
            <a:ext cx="7920115" cy="1081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400" noProof="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Projekt pod nazwą Kompetencje jutra - modyfikacja wybranych kierunków studiów w Karkonoskiej Akademii Nauk Stosowanych w Jeleniej Górze realizowany w ramach programu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1100" noProof="0" dirty="0"/>
              <a:t>Fundusze Europejskie dla Rozwoju Społecznego 2021-2027</a:t>
            </a:r>
          </a:p>
          <a:p>
            <a:pPr>
              <a:lnSpc>
                <a:spcPts val="1150"/>
              </a:lnSpc>
              <a:spcBef>
                <a:spcPts val="0"/>
              </a:spcBef>
            </a:pPr>
            <a:endParaRPr lang="pl-PL" sz="1400" noProof="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385F5-A64F-428D-9CAC-5D502640F501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Najważniejsze pojęcia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b="1" noProof="0" dirty="0"/>
              <a:t>CSR</a:t>
            </a:r>
            <a:r>
              <a:rPr lang="pl-PL" sz="2600" b="1" dirty="0"/>
              <a:t> –</a:t>
            </a:r>
            <a:r>
              <a:rPr lang="pl-PL" sz="2600" noProof="0" dirty="0"/>
              <a:t> dobrowolne działania na rzecz społeczeństwa i środowiska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b="1" noProof="0" dirty="0"/>
              <a:t>ESG</a:t>
            </a:r>
            <a:r>
              <a:rPr lang="pl-PL" sz="2600" b="1" dirty="0"/>
              <a:t> – </a:t>
            </a:r>
            <a:r>
              <a:rPr lang="pl-PL" sz="2600" noProof="0" dirty="0"/>
              <a:t>ocena pozafinansowa organizacji (</a:t>
            </a:r>
            <a:r>
              <a:rPr lang="pl-PL" sz="2600" i="1" noProof="0" dirty="0" err="1"/>
              <a:t>Environmental</a:t>
            </a:r>
            <a:r>
              <a:rPr lang="pl-PL" sz="2600" noProof="0" dirty="0"/>
              <a:t>, </a:t>
            </a:r>
            <a:r>
              <a:rPr lang="pl-PL" sz="2600" i="1" noProof="0" dirty="0" err="1"/>
              <a:t>Social</a:t>
            </a:r>
            <a:r>
              <a:rPr lang="pl-PL" sz="2600" noProof="0" dirty="0"/>
              <a:t>, </a:t>
            </a:r>
            <a:r>
              <a:rPr lang="pl-PL" sz="2600" i="1" noProof="0" dirty="0" err="1"/>
              <a:t>Governance</a:t>
            </a:r>
            <a:r>
              <a:rPr lang="pl-PL" sz="2600" noProof="0" dirty="0"/>
              <a:t>)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noProof="0" dirty="0"/>
              <a:t>Triple Bottom Line</a:t>
            </a:r>
            <a:r>
              <a:rPr lang="pl-PL" sz="2600" b="1" dirty="0"/>
              <a:t> – </a:t>
            </a:r>
            <a:r>
              <a:rPr lang="en-US" sz="2600" noProof="0" dirty="0"/>
              <a:t>model 3P (</a:t>
            </a:r>
            <a:r>
              <a:rPr lang="en-US" sz="2600" i="1" noProof="0" dirty="0"/>
              <a:t>People, Planet, Profit</a:t>
            </a:r>
            <a:r>
              <a:rPr lang="en-US" sz="2600" noProof="0" dirty="0"/>
              <a:t>)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315552F-3A1D-4DE6-AEF3-01B8E89D2AD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891588" y="539750"/>
            <a:ext cx="1800225" cy="366713"/>
          </a:xfrm>
          <a:prstGeom prst="rect">
            <a:avLst/>
          </a:prstGeom>
        </p:spPr>
        <p:txBody>
          <a:bodyPr/>
          <a:lstStyle/>
          <a:p>
            <a:fld id="{D857886D-A165-4D54-8DB0-CE6586ECA8EC}" type="datetime1">
              <a:rPr lang="pl-PL" noProof="0" smtClean="0"/>
              <a:t>06.07.2025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9D64F6-D35A-D876-8230-6EBD2D695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Pytania do dyskusji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762D8A-30FB-3293-5E26-87376CA3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Czy zrównoważony rozwój to moda czy konieczność?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Czym różni się CSR od ESG?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dirty="0"/>
              <a:t>Czy </a:t>
            </a:r>
            <a:r>
              <a:rPr lang="pl-PL" sz="2600" dirty="0" err="1"/>
              <a:t>Triple</a:t>
            </a:r>
            <a:r>
              <a:rPr lang="pl-PL" sz="2600" dirty="0"/>
              <a:t> </a:t>
            </a:r>
            <a:r>
              <a:rPr lang="pl-PL" sz="2600" dirty="0" err="1"/>
              <a:t>Bottom</a:t>
            </a:r>
            <a:r>
              <a:rPr lang="pl-PL" sz="2600" dirty="0"/>
              <a:t> Line można stosować w mikroprzedsiębiorstwach?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59EC845-26C1-49C9-2197-4BBC3AE7C8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3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04526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365FA4-A5C2-0F7D-1185-F52D7F8C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Przykłady zastosowania różnych koncepcji odpowiedzialnego zarządzania w turystyce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5D1C19-2039-54E3-FB3F-7D8B84F77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dirty="0"/>
              <a:t>CSR w hotelu: </a:t>
            </a:r>
            <a:r>
              <a:rPr lang="pl-PL" sz="2600" noProof="0" dirty="0"/>
              <a:t>szkolenia dla pracowników i wsparcie dla lokalnej szkoły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ESG w biurze podróży: stworzenie raportu wpływu biura na środowisko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 err="1"/>
              <a:t>Triple</a:t>
            </a:r>
            <a:r>
              <a:rPr lang="pl-PL" sz="2600" noProof="0" dirty="0"/>
              <a:t> </a:t>
            </a:r>
            <a:r>
              <a:rPr lang="pl-PL" sz="2600" noProof="0" dirty="0" err="1"/>
              <a:t>Bottom</a:t>
            </a:r>
            <a:r>
              <a:rPr lang="pl-PL" sz="2600" dirty="0"/>
              <a:t> Line w </a:t>
            </a:r>
            <a:r>
              <a:rPr lang="pl-PL" sz="2600" dirty="0" err="1"/>
              <a:t>pensjonatcie</a:t>
            </a:r>
            <a:r>
              <a:rPr lang="pl-PL" sz="2600" dirty="0"/>
              <a:t>: założenie </a:t>
            </a:r>
            <a:r>
              <a:rPr lang="pl-PL" sz="2600" noProof="0" dirty="0"/>
              <a:t>paneli fotowoltaicznych, serwowanie dań lokalnej kuchni, nastawienie </a:t>
            </a:r>
            <a:r>
              <a:rPr lang="pl-PL" sz="2600" dirty="0"/>
              <a:t>na marketing i </a:t>
            </a:r>
            <a:r>
              <a:rPr lang="pl-PL" sz="2600" noProof="0" dirty="0"/>
              <a:t>zysk.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E7868AC-6162-F206-551D-8A2F6BEE2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4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3652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9C8EA4-69C3-F4AC-ED15-1E97B558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Zadanie grupowe 1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58F6D54-DFD8-C214-D095-41A0E9BDD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dirty="0"/>
              <a:t>Każda grupa opracowuje mapę skojarzeń do jednego wylosowanego pojęcia wg schematu: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dirty="0"/>
              <a:t>Definicja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dirty="0"/>
              <a:t>Pięć cech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600" dirty="0"/>
              <a:t>Trzy przykłady z branży turystycznej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10D8B7-EA29-2043-D6E9-AD6E48F488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4348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3DD2E4-03E1-CA1B-68EC-6A07D4B4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noProof="0" dirty="0"/>
              <a:t>Zadanie grupowe 2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B5E0B2-5461-1695-3E5B-A280CBACF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noProof="0" dirty="0"/>
              <a:t>Zasady: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Otrzymacie 12 kart z różnymi działaniami organizacji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Przyporządkujcie je do: CSR, ESG, TBL, ZR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 noProof="0" dirty="0"/>
              <a:t>Otrzymujecie 1 pkt za poprawne dopasowanie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A322336-FF0E-06C5-263C-C8F0144504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6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139045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D68A03-05CF-90F9-5AD5-1CE2C9AE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  <a:endParaRPr lang="pl-PL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AB0CF-6C32-B5DB-BA60-99157819D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b="1" noProof="0" dirty="0"/>
              <a:t>CSR</a:t>
            </a:r>
            <a:r>
              <a:rPr lang="pl-PL" sz="2600" noProof="0" dirty="0"/>
              <a:t>: odpowiedzialność wobec społeczności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b="1" noProof="0" dirty="0"/>
              <a:t>ESG</a:t>
            </a:r>
            <a:r>
              <a:rPr lang="pl-PL" sz="2600" noProof="0" dirty="0"/>
              <a:t>: strukturalne raportowanie wpływu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600" noProof="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600" b="1" noProof="0" dirty="0"/>
              <a:t>TBL</a:t>
            </a:r>
            <a:r>
              <a:rPr lang="pl-PL" sz="2600" noProof="0" dirty="0"/>
              <a:t>: zintegrowany model myślenia o firmie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8C6304E-5905-1E6F-26A9-89B9B5DBA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noProof="0" smtClean="0"/>
              <a:pPr/>
              <a:t>7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72670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44722C-4BDC-1F63-DA57-66BEB0626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Pojęcia do zapamiętania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E19658E-A546-8D19-51DC-904AEAF7F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CSR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ESG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 err="1">
                <a:solidFill>
                  <a:schemeClr val="tx2"/>
                </a:solidFill>
              </a:rPr>
              <a:t>Triple</a:t>
            </a:r>
            <a:r>
              <a:rPr lang="pl-PL" b="1" dirty="0">
                <a:solidFill>
                  <a:schemeClr val="tx2"/>
                </a:solidFill>
              </a:rPr>
              <a:t> </a:t>
            </a:r>
            <a:r>
              <a:rPr lang="pl-PL" b="1" dirty="0" err="1">
                <a:solidFill>
                  <a:schemeClr val="tx2"/>
                </a:solidFill>
              </a:rPr>
              <a:t>Bottom</a:t>
            </a:r>
            <a:r>
              <a:rPr lang="pl-PL" b="1" dirty="0">
                <a:solidFill>
                  <a:schemeClr val="tx2"/>
                </a:solidFill>
              </a:rPr>
              <a:t> Line (3P)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ESG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Zrównoważony rozwój</a:t>
            </a:r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chemeClr val="tx2"/>
                </a:solidFill>
              </a:rPr>
              <a:t>Raportowanie niefinansowe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9D6A19-C8AC-2CC0-F13D-16FA10643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833505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194</TotalTime>
  <Words>265</Words>
  <Application>Microsoft Office PowerPoint</Application>
  <PresentationFormat>Niestandardowy</PresentationFormat>
  <Paragraphs>50</Paragraphs>
  <Slides>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Motyw pakietu Office</vt:lpstr>
      <vt:lpstr>Tytuł prezentacji: Zrównoważony rozwój, CSR, ESG i Triple Bottom Line – wprowadzenie do kluczowych koncepcji odpowiedzialnego zarządzania  Opracował: Przemysław Żukiewicz</vt:lpstr>
      <vt:lpstr>Najważniejsze pojęcia</vt:lpstr>
      <vt:lpstr>Pytania do dyskusji</vt:lpstr>
      <vt:lpstr>Przykłady zastosowania różnych koncepcji odpowiedzialnego zarządzania w turystyce</vt:lpstr>
      <vt:lpstr>Zadanie grupowe 1</vt:lpstr>
      <vt:lpstr>Zadanie grupowe 2</vt:lpstr>
      <vt:lpstr>Podsumowanie</vt:lpstr>
      <vt:lpstr>Pojęcia do zapamiętania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Przemysław Żukiewicz</cp:lastModifiedBy>
  <cp:revision>14</cp:revision>
  <dcterms:created xsi:type="dcterms:W3CDTF">2022-06-22T09:40:44Z</dcterms:created>
  <dcterms:modified xsi:type="dcterms:W3CDTF">2025-07-06T18:32:28Z</dcterms:modified>
</cp:coreProperties>
</file>